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9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6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EEB37-EBFA-4796-A93D-548A747DD71C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BF5B-D228-49D8-A9B0-EEC954749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BBF5B-D228-49D8-A9B0-EEC9547492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7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BBF5B-D228-49D8-A9B0-EEC95474921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15082-1CAF-4145-9E99-2719D4688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6BADA3-5853-4FB8-974A-D8663DF97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6E16CC-8AA5-4C7D-8414-9863BE14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777-9461-4543-87A3-9576F6D39B39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B958D-A73C-448E-9F81-00E4C796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24C44-B99C-4B49-ADF0-01A9BD5E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A27-9881-47FB-AC76-27CEAC562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4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D995C-54A4-4B62-8635-85B42139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630396-28E4-493E-BC39-1881563E4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133064-C218-4FD2-A046-48D86214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777-9461-4543-87A3-9576F6D39B39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68363A-FDCE-43D4-86AE-AB0325370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26A4C2-E2A8-4F9F-9B61-F3AC7F81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A27-9881-47FB-AC76-27CEAC562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32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9F39CC-2470-4F55-8FE3-FA5ACF1AB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3DD446-8E61-433F-9A05-ED139350A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D60F2B-DECC-456E-9B0F-1D1BCC49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777-9461-4543-87A3-9576F6D39B39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408B5-8201-4959-A724-7B35CDF8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CCBC8-99A4-4D69-AF1F-1AF9A2B3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A27-9881-47FB-AC76-27CEAC562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6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3E469-74D2-4561-8C9B-44F643DA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B06FD8-0F4A-4F87-9A25-90C9E1CFB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28D11-82A5-4F9E-93F3-5807B32E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777-9461-4543-87A3-9576F6D39B39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6179C1-E4C8-43DF-BF82-F6D7066A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274829-DF2B-4BB0-B564-531B647B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A27-9881-47FB-AC76-27CEAC562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74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F3854-BC4B-4D1B-92AA-98463421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379086-D0FA-4E77-A147-683C702AA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7E9505-8D0B-4668-93D5-8BC59798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777-9461-4543-87A3-9576F6D39B39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1F2027-F116-48D8-BC16-0209B5BB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09D963-408F-4949-B331-0118FE9B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A27-9881-47FB-AC76-27CEAC562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6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AFCB2-541D-48B9-8989-D48BE4340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470032-E07F-4C0C-AA47-BC99F40B9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453BF4-7005-444D-B9FC-CD0DF2493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9E6F2E-73C5-4DA5-9192-28354ED3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777-9461-4543-87A3-9576F6D39B39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A07024-96BA-4266-B60C-794318B9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46F60-A885-4C6B-9FB7-0332DECC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A27-9881-47FB-AC76-27CEAC562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1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6DAC7-050A-4737-A8DC-AFAE5D404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CEDAD2-26EF-4B09-9FB7-B57241B1F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11ACFE-4229-431E-9790-0D3CB476E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4EBEE2-C5DD-487D-A80A-E1B1728DB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DC8D73-9400-430B-86E6-E0898EF1A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FC05ED-596A-49B0-B510-B62F8A9F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777-9461-4543-87A3-9576F6D39B39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55AE1D-7325-420A-899E-F836FA5C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3DE66-F217-4571-93AC-4D21F108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A27-9881-47FB-AC76-27CEAC562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8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618C8-809B-4226-9DE0-49D1ACC5D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B751C9-B061-4E2B-9794-7AA89AD0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777-9461-4543-87A3-9576F6D39B39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12D410-277F-4692-8DC8-3D367EF3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199743-848E-4253-A7F9-3F1FF287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A27-9881-47FB-AC76-27CEAC562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8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ADB881-EAB6-4B03-821B-A36D5B69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777-9461-4543-87A3-9576F6D39B39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49F504-0255-4637-9CAE-B554220F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7A406A-664E-4F9C-B43D-5B670F84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A27-9881-47FB-AC76-27CEAC562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370C-8625-4EDA-8031-39589BBFC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1672B-D1D5-4700-A7AF-B63C4DC40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3137CC-8081-4679-B72A-CEC6D1048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BA28A2-2199-4C2E-9B55-6B17DB50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777-9461-4543-87A3-9576F6D39B39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A4B252-A6A8-47A9-8A0F-6CC230A7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4C696E-B6A3-4CD6-AEAD-2BED56DB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A27-9881-47FB-AC76-27CEAC562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8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E4625-C52F-4EEE-BC72-880F0294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66FF43-8EFD-48A1-9025-D28D67AEA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28E48A-57DD-4EA7-A9B6-D3FD36475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A80C2-1C4A-413A-B8AB-C17BD528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EB777-9461-4543-87A3-9576F6D39B39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E7462-E413-4153-8BCE-CD2026AE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CABEEB-352C-428F-8930-E983F4A1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1A27-9881-47FB-AC76-27CEAC562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1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DDDC-2CFB-4088-B863-5B8AAD95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25D85-6131-47B2-B2C5-CBA06E26E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6D7C8F-BD51-45A7-B57E-16CE0482A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EB777-9461-4543-87A3-9576F6D39B39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12C3B0-2682-44A4-AD70-5352DAA31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1B9090-4C03-41E5-BB3D-BCD9339C6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21A27-9881-47FB-AC76-27CEAC562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3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appius-ds.r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Графика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2578768-22A4-4210-8561-6D1852841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75" y="1235015"/>
            <a:ext cx="5800739" cy="501987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3F92D-0A5B-4E8B-9463-A336E270F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456" y="2356834"/>
            <a:ext cx="5899224" cy="2336464"/>
          </a:xfrm>
        </p:spPr>
        <p:txBody>
          <a:bodyPr>
            <a:noAutofit/>
          </a:bodyPr>
          <a:lstStyle/>
          <a:p>
            <a:r>
              <a:rPr lang="ru-RU" sz="3200" b="1" dirty="0"/>
              <a:t>Эффективная цифровая трансформация строительного проекта: реализация на практике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33B03A-DB33-4C45-B42D-F122A9F74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454" y="5253783"/>
            <a:ext cx="5899224" cy="1361952"/>
          </a:xfrm>
        </p:spPr>
        <p:txBody>
          <a:bodyPr>
            <a:normAutofit/>
          </a:bodyPr>
          <a:lstStyle/>
          <a:p>
            <a:r>
              <a:rPr lang="ru-RU" b="1" dirty="0"/>
              <a:t>Станислав Тимошин</a:t>
            </a:r>
          </a:p>
          <a:p>
            <a:r>
              <a:rPr lang="ru-RU" dirty="0"/>
              <a:t>Генеральный директор</a:t>
            </a:r>
            <a:endParaRPr lang="en-US" dirty="0"/>
          </a:p>
          <a:p>
            <a:r>
              <a:rPr lang="ru-RU" dirty="0"/>
              <a:t>ООО «АППИУС-Цифровые решения»</a:t>
            </a:r>
          </a:p>
        </p:txBody>
      </p:sp>
      <p:pic>
        <p:nvPicPr>
          <p:cNvPr id="11" name="Рисунок 10" descr="Изображение выглядит как темнота, чер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8CC8AD0-9338-4B8B-B80D-4A3582EC33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7" t="9692" r="12512" b="19021"/>
          <a:stretch/>
        </p:blipFill>
        <p:spPr>
          <a:xfrm>
            <a:off x="6593635" y="603115"/>
            <a:ext cx="7346102" cy="6994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A7A537-29B0-44AD-A1EC-8D01151B5BEF}"/>
              </a:ext>
            </a:extLst>
          </p:cNvPr>
          <p:cNvSpPr txBox="1"/>
          <p:nvPr/>
        </p:nvSpPr>
        <p:spPr>
          <a:xfrm>
            <a:off x="3491883" y="1650282"/>
            <a:ext cx="5208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1D1E40"/>
                </a:solidFill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НФСТ 2026</a:t>
            </a:r>
            <a:endParaRPr lang="ru-RU" sz="6000" dirty="0">
              <a:solidFill>
                <a:srgbClr val="1D1E4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A1DBD9-9D50-4BA5-9053-F0439DF36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57" y="242265"/>
            <a:ext cx="3032039" cy="6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50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0D0360A-896A-4BA8-B4CB-277EF8C7A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000" y="1665237"/>
            <a:ext cx="6506000" cy="416548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FA953B-7DB0-4C61-8F04-4CB234BCC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03"/>
          <a:stretch/>
        </p:blipFill>
        <p:spPr>
          <a:xfrm>
            <a:off x="4690142" y="1429555"/>
            <a:ext cx="7501858" cy="50633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рный, темно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0086D20-AF79-4484-B5CA-1087BBD87E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3" t="17361" r="31247" b="17576"/>
          <a:stretch/>
        </p:blipFill>
        <p:spPr>
          <a:xfrm>
            <a:off x="9093947" y="2377389"/>
            <a:ext cx="4610910" cy="7655668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0D99F80-4239-4DC7-84B3-487679499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8" y="5339498"/>
            <a:ext cx="1102588" cy="1087059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681F35B-AF1E-4914-A71B-ED4BAF8CE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0" y="5066692"/>
            <a:ext cx="606477" cy="59793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4139DA6B-540A-4116-829F-AEC9BDE18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42" y="1448898"/>
            <a:ext cx="382741" cy="377350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нимок экран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A6770723-79E1-4CBD-A32B-17AA921E9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7" y="1426184"/>
            <a:ext cx="4556986" cy="4582914"/>
          </a:xfrm>
          <a:prstGeom prst="rect">
            <a:avLst/>
          </a:prstGeom>
        </p:spPr>
      </p:pic>
      <p:pic>
        <p:nvPicPr>
          <p:cNvPr id="12" name="Объект 8">
            <a:extLst>
              <a:ext uri="{FF2B5EF4-FFF2-40B4-BE49-F238E27FC236}">
                <a16:creationId xmlns:a16="http://schemas.microsoft.com/office/drawing/2014/main" id="{FB92AC0C-6AA3-4C07-9177-8AC89A4A72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000"/>
            <a:ext cx="12192000" cy="4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1982E6-DBA8-41FF-A8ED-FDFE8DEAC65D}"/>
              </a:ext>
            </a:extLst>
          </p:cNvPr>
          <p:cNvSpPr txBox="1"/>
          <p:nvPr/>
        </p:nvSpPr>
        <p:spPr>
          <a:xfrm>
            <a:off x="214578" y="6457890"/>
            <a:ext cx="6906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НФСТ 2026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0B67BB7D-75D4-4E68-BF50-43E96C06F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96" y="1426184"/>
            <a:ext cx="4468682" cy="4582914"/>
          </a:xfrm>
        </p:spPr>
        <p:txBody>
          <a:bodyPr/>
          <a:lstStyle/>
          <a:p>
            <a:r>
              <a:rPr lang="ru-RU" sz="1800" dirty="0"/>
              <a:t>Контроль себестоимости проектов, этапов календарного плана работ;</a:t>
            </a:r>
          </a:p>
          <a:p>
            <a:r>
              <a:rPr lang="ru-RU" sz="1800" dirty="0"/>
              <a:t>Контроль учета рабочего времени сотрудника, </a:t>
            </a:r>
            <a:r>
              <a:rPr lang="en-US" sz="1800" dirty="0"/>
              <a:t>KPI</a:t>
            </a:r>
            <a:r>
              <a:rPr lang="ru-RU" sz="1800" dirty="0"/>
              <a:t>;</a:t>
            </a:r>
          </a:p>
          <a:p>
            <a:r>
              <a:rPr lang="ru-RU" sz="1800" dirty="0"/>
              <a:t>Избегание убыточных контрактов;</a:t>
            </a:r>
          </a:p>
          <a:p>
            <a:r>
              <a:rPr lang="ru-RU" sz="1800" dirty="0"/>
              <a:t>Согласование недельного табеля в рамках бизнес-процесса;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722C51A-5143-4D8E-B5F1-3ABD9019C20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1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D0C0C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 трудозатрат, табель учета рабочего времени сотрудника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72BB5C-CE0D-4376-8684-0184ACAE3603}"/>
              </a:ext>
            </a:extLst>
          </p:cNvPr>
          <p:cNvSpPr txBox="1"/>
          <p:nvPr/>
        </p:nvSpPr>
        <p:spPr>
          <a:xfrm>
            <a:off x="10850395" y="6455742"/>
            <a:ext cx="1294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APPIUS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14F2899-5F98-43E5-9C41-B0A09B9E3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245" y="1677890"/>
            <a:ext cx="6453755" cy="432684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FA953B-7DB0-4C61-8F04-4CB234BCC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03"/>
          <a:stretch/>
        </p:blipFill>
        <p:spPr>
          <a:xfrm>
            <a:off x="4690142" y="1429555"/>
            <a:ext cx="7501858" cy="50633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рный, темно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0086D20-AF79-4484-B5CA-1087BBD87E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3" t="17361" r="31247" b="17576"/>
          <a:stretch/>
        </p:blipFill>
        <p:spPr>
          <a:xfrm>
            <a:off x="9093947" y="2377389"/>
            <a:ext cx="4610910" cy="7655668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0D99F80-4239-4DC7-84B3-487679499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8" y="5339498"/>
            <a:ext cx="1102588" cy="1087059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681F35B-AF1E-4914-A71B-ED4BAF8CE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0" y="5066692"/>
            <a:ext cx="606477" cy="59793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4139DA6B-540A-4116-829F-AEC9BDE18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42" y="1448898"/>
            <a:ext cx="382741" cy="377350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нимок экран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A6770723-79E1-4CBD-A32B-17AA921E9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7" y="1426184"/>
            <a:ext cx="4556986" cy="4582914"/>
          </a:xfrm>
          <a:prstGeom prst="rect">
            <a:avLst/>
          </a:prstGeom>
        </p:spPr>
      </p:pic>
      <p:pic>
        <p:nvPicPr>
          <p:cNvPr id="12" name="Объект 8">
            <a:extLst>
              <a:ext uri="{FF2B5EF4-FFF2-40B4-BE49-F238E27FC236}">
                <a16:creationId xmlns:a16="http://schemas.microsoft.com/office/drawing/2014/main" id="{FB92AC0C-6AA3-4C07-9177-8AC89A4A72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000"/>
            <a:ext cx="12192000" cy="4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1982E6-DBA8-41FF-A8ED-FDFE8DEAC65D}"/>
              </a:ext>
            </a:extLst>
          </p:cNvPr>
          <p:cNvSpPr txBox="1"/>
          <p:nvPr/>
        </p:nvSpPr>
        <p:spPr>
          <a:xfrm>
            <a:off x="214578" y="6457890"/>
            <a:ext cx="6906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НФСТ 2026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0B67BB7D-75D4-4E68-BF50-43E96C06F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96" y="1426184"/>
            <a:ext cx="4468682" cy="4582914"/>
          </a:xfrm>
        </p:spPr>
        <p:txBody>
          <a:bodyPr/>
          <a:lstStyle/>
          <a:p>
            <a:r>
              <a:rPr lang="ru-RU" sz="1800" dirty="0"/>
              <a:t>Сокращение времени на координацию;</a:t>
            </a:r>
          </a:p>
          <a:p>
            <a:r>
              <a:rPr lang="ru-RU" sz="1800" dirty="0"/>
              <a:t>Централизация знаний, использование шаблонов;</a:t>
            </a:r>
          </a:p>
          <a:p>
            <a:r>
              <a:rPr lang="ru-RU" sz="1800" dirty="0"/>
              <a:t>Ускорение общего цикла проекта;</a:t>
            </a:r>
          </a:p>
          <a:p>
            <a:r>
              <a:rPr lang="ru-RU" sz="1800" dirty="0"/>
              <a:t>Масштабируемость и тиражирование практик;</a:t>
            </a:r>
          </a:p>
          <a:p>
            <a:r>
              <a:rPr lang="ru-RU" sz="1800" dirty="0"/>
              <a:t>Контроль сроков выполнения смежных работ.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722C51A-5143-4D8E-B5F1-3ABD9019C20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1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D0C0C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Междисциплинарные задания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72BB5C-CE0D-4376-8684-0184ACAE3603}"/>
              </a:ext>
            </a:extLst>
          </p:cNvPr>
          <p:cNvSpPr txBox="1"/>
          <p:nvPr/>
        </p:nvSpPr>
        <p:spPr>
          <a:xfrm>
            <a:off x="10850395" y="6455742"/>
            <a:ext cx="1294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APPIUS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4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80C3FD-0F64-46CC-9DCC-EFFAC93B3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685" y="1718415"/>
            <a:ext cx="6439267" cy="42205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FA953B-7DB0-4C61-8F04-4CB234BCCD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603"/>
          <a:stretch/>
        </p:blipFill>
        <p:spPr>
          <a:xfrm>
            <a:off x="4690142" y="1429555"/>
            <a:ext cx="7501858" cy="50633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рный, темно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0086D20-AF79-4484-B5CA-1087BBD87E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3" t="17361" r="31247" b="17576"/>
          <a:stretch/>
        </p:blipFill>
        <p:spPr>
          <a:xfrm>
            <a:off x="9093947" y="2377389"/>
            <a:ext cx="4610910" cy="7655668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0D99F80-4239-4DC7-84B3-4876794990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8" y="5339498"/>
            <a:ext cx="1102588" cy="1087059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681F35B-AF1E-4914-A71B-ED4BAF8CEF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0" y="5066692"/>
            <a:ext cx="606477" cy="59793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4139DA6B-540A-4116-829F-AEC9BDE189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42" y="1448898"/>
            <a:ext cx="382741" cy="377350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нимок экран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A6770723-79E1-4CBD-A32B-17AA921E9E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7" y="1426184"/>
            <a:ext cx="4556986" cy="4582914"/>
          </a:xfrm>
          <a:prstGeom prst="rect">
            <a:avLst/>
          </a:prstGeom>
        </p:spPr>
      </p:pic>
      <p:pic>
        <p:nvPicPr>
          <p:cNvPr id="12" name="Объект 8">
            <a:extLst>
              <a:ext uri="{FF2B5EF4-FFF2-40B4-BE49-F238E27FC236}">
                <a16:creationId xmlns:a16="http://schemas.microsoft.com/office/drawing/2014/main" id="{FB92AC0C-6AA3-4C07-9177-8AC89A4A72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000"/>
            <a:ext cx="12192000" cy="4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1982E6-DBA8-41FF-A8ED-FDFE8DEAC65D}"/>
              </a:ext>
            </a:extLst>
          </p:cNvPr>
          <p:cNvSpPr txBox="1"/>
          <p:nvPr/>
        </p:nvSpPr>
        <p:spPr>
          <a:xfrm>
            <a:off x="214578" y="6457890"/>
            <a:ext cx="6906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НФСТ 2026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0B67BB7D-75D4-4E68-BF50-43E96C06F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96" y="1426184"/>
            <a:ext cx="4468682" cy="4582914"/>
          </a:xfrm>
        </p:spPr>
        <p:txBody>
          <a:bodyPr/>
          <a:lstStyle/>
          <a:p>
            <a:r>
              <a:rPr lang="ru-RU" sz="1800" dirty="0"/>
              <a:t>Сокращение временных затрат на обработку почты;</a:t>
            </a:r>
          </a:p>
          <a:p>
            <a:r>
              <a:rPr lang="ru-RU" sz="1800" dirty="0"/>
              <a:t>Уменьшение рисков «Человеческого фактора»;</a:t>
            </a:r>
          </a:p>
          <a:p>
            <a:r>
              <a:rPr lang="ru-RU" sz="1800" dirty="0"/>
              <a:t>Увеличение скорости реакции (обработка сообщений по регламенту);</a:t>
            </a:r>
          </a:p>
          <a:p>
            <a:r>
              <a:rPr lang="ru-RU" sz="1800" dirty="0"/>
              <a:t>Увеличение прозрачности процесса;</a:t>
            </a:r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722C51A-5143-4D8E-B5F1-3ABD9019C209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986655" cy="851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err="1">
                <a:solidFill>
                  <a:srgbClr val="0D0C0C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Парсинг</a:t>
            </a:r>
            <a:r>
              <a:rPr lang="ru-RU" sz="2400" b="1" dirty="0">
                <a:solidFill>
                  <a:srgbClr val="0D0C0C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электронной почты – загрузка сообщений (CRS/ACRS)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72BB5C-CE0D-4376-8684-0184ACAE3603}"/>
              </a:ext>
            </a:extLst>
          </p:cNvPr>
          <p:cNvSpPr txBox="1"/>
          <p:nvPr/>
        </p:nvSpPr>
        <p:spPr>
          <a:xfrm>
            <a:off x="10850395" y="6455742"/>
            <a:ext cx="1294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APPIUS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7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613128F7-8B35-476A-9A02-064F594DA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000"/>
            <a:ext cx="12192000" cy="400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D0DA3-7572-47F7-9215-A9BF23458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74" y="388255"/>
            <a:ext cx="10515600" cy="66278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D0C0C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Эффекты внедрения системы </a:t>
            </a:r>
            <a:r>
              <a:rPr lang="en-US" sz="2400" b="1" dirty="0">
                <a:solidFill>
                  <a:srgbClr val="0D0C0C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APPIUS-PLM</a:t>
            </a:r>
            <a:r>
              <a:rPr lang="ru-RU" sz="2400" b="1" dirty="0">
                <a:solidFill>
                  <a:srgbClr val="0D0C0C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ТДО</a:t>
            </a:r>
            <a:endParaRPr lang="ru-RU" sz="2400" dirty="0"/>
          </a:p>
        </p:txBody>
      </p:sp>
      <p:pic>
        <p:nvPicPr>
          <p:cNvPr id="15" name="Рисунок 14" descr="Изображение выглядит как черный, темно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0086D20-AF79-4484-B5CA-1087BBD87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7" t="15107" r="26498" b="15757"/>
          <a:stretch/>
        </p:blipFill>
        <p:spPr>
          <a:xfrm>
            <a:off x="8524010" y="1027906"/>
            <a:ext cx="5247776" cy="8134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3B4E47-322B-4F31-8EE3-C664094B97C2}"/>
              </a:ext>
            </a:extLst>
          </p:cNvPr>
          <p:cNvSpPr txBox="1"/>
          <p:nvPr/>
        </p:nvSpPr>
        <p:spPr>
          <a:xfrm>
            <a:off x="214578" y="6457890"/>
            <a:ext cx="3018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НФСТ 2026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F228C-1C0F-4952-A7CB-D5C948AE5120}"/>
              </a:ext>
            </a:extLst>
          </p:cNvPr>
          <p:cNvSpPr txBox="1"/>
          <p:nvPr/>
        </p:nvSpPr>
        <p:spPr>
          <a:xfrm>
            <a:off x="10850395" y="6455742"/>
            <a:ext cx="1294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APPIUS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921132-86F7-4612-B423-CF2A03052647}"/>
              </a:ext>
            </a:extLst>
          </p:cNvPr>
          <p:cNvSpPr txBox="1"/>
          <p:nvPr/>
        </p:nvSpPr>
        <p:spPr>
          <a:xfrm>
            <a:off x="363682" y="1232316"/>
            <a:ext cx="11471564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✓ </a:t>
            </a:r>
            <a:r>
              <a:rPr lang="ru-RU" sz="1800" b="1" dirty="0">
                <a:solidFill>
                  <a:srgbClr val="028D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ИМПОРТОЗАВИСИМОСТИ</a:t>
            </a:r>
          </a:p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0D0C0C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НАД КРИТИЧЕСКИМ ПО, ОТСУТСТВИЕ САНКЦИОННЫХ ОГРАНИЧЕНИЙ</a:t>
            </a:r>
          </a:p>
          <a:p>
            <a:pPr algn="ctr">
              <a:lnSpc>
                <a:spcPct val="90000"/>
              </a:lnSpc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✓ </a:t>
            </a:r>
            <a:r>
              <a:rPr lang="ru-RU" sz="1800" b="1" dirty="0">
                <a:solidFill>
                  <a:srgbClr val="028D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ДИСЦИПЛИНА ДОКУМЕНТООБОРОТА</a:t>
            </a:r>
          </a:p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ЕДИНЫЕ ПРАВИЛА РАБОТЫ С ДОКУМЕНТАМИ</a:t>
            </a:r>
          </a:p>
          <a:p>
            <a:pPr algn="ctr">
              <a:lnSpc>
                <a:spcPct val="90000"/>
              </a:lnSpc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✓</a:t>
            </a:r>
            <a:r>
              <a:rPr lang="ru-RU" sz="1800" b="1" dirty="0">
                <a:solidFill>
                  <a:srgbClr val="028D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ПРОЗРАЧНОСТЬ ПРОЦЕССОВ</a:t>
            </a:r>
          </a:p>
          <a:p>
            <a:pPr algn="ctr">
              <a:lnSpc>
                <a:spcPct val="90000"/>
              </a:lnSpc>
            </a:pPr>
            <a:r>
              <a:rPr lang="ru-RU" sz="1600" b="0" i="0" dirty="0">
                <a:solidFill>
                  <a:srgbClr val="40404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СТАТУС ДОКУМЕНТА В РЕАЛЬНОМ ВРЕМЕНИ НА ЛЮБОМ ЭТАПЕ</a:t>
            </a:r>
          </a:p>
          <a:p>
            <a:pPr algn="ctr">
              <a:lnSpc>
                <a:spcPct val="90000"/>
              </a:lnSpc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✓</a:t>
            </a:r>
            <a:r>
              <a:rPr lang="ru-RU" sz="1800" b="1" dirty="0">
                <a:solidFill>
                  <a:srgbClr val="028D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МИНИМИЗАЦИЯ ПОТЕРЬ</a:t>
            </a:r>
          </a:p>
          <a:p>
            <a:pPr algn="ctr">
              <a:lnSpc>
                <a:spcPct val="90000"/>
              </a:lnSpc>
            </a:pPr>
            <a:r>
              <a:rPr lang="ru-RU" sz="1600" b="0" i="0" dirty="0">
                <a:solidFill>
                  <a:srgbClr val="40404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ЦЕНТРАЛИЗОВАННОЕ ХРАНЕНИЕ ДОКУМЕНТОВ, КОНТРОЛЬ ВЕРСИЙ</a:t>
            </a:r>
            <a:endParaRPr lang="ru-RU" sz="1600" b="0" i="0" dirty="0">
              <a:solidFill>
                <a:srgbClr val="0D0C0C">
                  <a:alpha val="100000"/>
                </a:srgb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✓</a:t>
            </a:r>
            <a:r>
              <a:rPr lang="ru-RU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>
                <a:solidFill>
                  <a:srgbClr val="028D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СООТВЕТСТВИЕ ТРЕБОВАНИЯМ</a:t>
            </a:r>
          </a:p>
          <a:p>
            <a:pPr algn="ctr">
              <a:lnSpc>
                <a:spcPct val="90000"/>
              </a:lnSpc>
            </a:pPr>
            <a:r>
              <a:rPr lang="ru-RU" sz="1600" b="0" i="0" dirty="0">
                <a:solidFill>
                  <a:srgbClr val="40404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ИНТЕГРИРОВАННЫЕ РЕГЛАМЕНТЫ, КОНТРОЛЬ ИХ СОБЛЮДЕНИЯ</a:t>
            </a:r>
          </a:p>
          <a:p>
            <a:pPr algn="ctr">
              <a:lnSpc>
                <a:spcPct val="90000"/>
              </a:lnSpc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✓</a:t>
            </a:r>
            <a:r>
              <a:rPr lang="ru-RU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>
                <a:solidFill>
                  <a:srgbClr val="028D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ТРУДОЗАТРАТ</a:t>
            </a:r>
          </a:p>
          <a:p>
            <a:pPr algn="ctr">
              <a:lnSpc>
                <a:spcPct val="90000"/>
              </a:lnSpc>
            </a:pPr>
            <a:r>
              <a:rPr lang="ru-RU" sz="1600" b="0" i="0" dirty="0">
                <a:solidFill>
                  <a:srgbClr val="40404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ИСКЛЮЧЕНИЕ РУТИННЫХ ОПЕРАЦИЙ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EE7544-381B-469E-B2B7-4C16CDC1FBA0}"/>
              </a:ext>
            </a:extLst>
          </p:cNvPr>
          <p:cNvSpPr txBox="1"/>
          <p:nvPr/>
        </p:nvSpPr>
        <p:spPr>
          <a:xfrm>
            <a:off x="0" y="5501223"/>
            <a:ext cx="2846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sz="19900" b="1">
                <a:solidFill>
                  <a:srgbClr val="028DA5"/>
                </a:solidFill>
              </a:defRPr>
            </a:lvl1pPr>
          </a:lstStyle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300к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комплектов ПД,РД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4486E2-7F96-4562-9C80-68E0996222D8}"/>
              </a:ext>
            </a:extLst>
          </p:cNvPr>
          <p:cNvSpPr txBox="1"/>
          <p:nvPr/>
        </p:nvSpPr>
        <p:spPr>
          <a:xfrm>
            <a:off x="2490354" y="5508149"/>
            <a:ext cx="1905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sz="19900" b="1">
                <a:solidFill>
                  <a:srgbClr val="028DA5"/>
                </a:solidFill>
              </a:defRPr>
            </a:lvl1pPr>
          </a:lstStyle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970625-C387-4E77-BC8A-3129F0802B09}"/>
              </a:ext>
            </a:extLst>
          </p:cNvPr>
          <p:cNvSpPr txBox="1"/>
          <p:nvPr/>
        </p:nvSpPr>
        <p:spPr>
          <a:xfrm>
            <a:off x="4105603" y="5501223"/>
            <a:ext cx="2374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sz="19900" b="1">
                <a:solidFill>
                  <a:srgbClr val="028DA5"/>
                </a:solidFill>
              </a:defRPr>
            </a:lvl1pPr>
          </a:lstStyle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пользователей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6EC043-6C8B-4827-B00C-5E7F4A208A21}"/>
              </a:ext>
            </a:extLst>
          </p:cNvPr>
          <p:cNvSpPr txBox="1"/>
          <p:nvPr/>
        </p:nvSpPr>
        <p:spPr>
          <a:xfrm>
            <a:off x="6155480" y="5506021"/>
            <a:ext cx="2411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sz="19900" b="1">
                <a:solidFill>
                  <a:srgbClr val="028DA5"/>
                </a:solidFill>
              </a:defRPr>
            </a:lvl1pPr>
          </a:lstStyle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60к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бизнес-процессов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45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2537764-9D2A-4C22-B29D-B37C3E5F2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60" y="1657102"/>
            <a:ext cx="10774279" cy="354379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рный, темно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0086D20-AF79-4484-B5CA-1087BBD87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3" t="17361" r="31247" b="17576"/>
          <a:stretch/>
        </p:blipFill>
        <p:spPr>
          <a:xfrm>
            <a:off x="9093947" y="2377389"/>
            <a:ext cx="4610910" cy="7655668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0D99F80-4239-4DC7-84B3-487679499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43" y="5088167"/>
            <a:ext cx="1102588" cy="1087059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681F35B-AF1E-4914-A71B-ED4BAF8CEF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35" y="4533292"/>
            <a:ext cx="606477" cy="597935"/>
          </a:xfrm>
          <a:prstGeom prst="rect">
            <a:avLst/>
          </a:prstGeom>
        </p:spPr>
      </p:pic>
      <p:pic>
        <p:nvPicPr>
          <p:cNvPr id="12" name="Объект 8">
            <a:extLst>
              <a:ext uri="{FF2B5EF4-FFF2-40B4-BE49-F238E27FC236}">
                <a16:creationId xmlns:a16="http://schemas.microsoft.com/office/drawing/2014/main" id="{FB92AC0C-6AA3-4C07-9177-8AC89A4A7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000"/>
            <a:ext cx="12192000" cy="4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1982E6-DBA8-41FF-A8ED-FDFE8DEAC65D}"/>
              </a:ext>
            </a:extLst>
          </p:cNvPr>
          <p:cNvSpPr txBox="1"/>
          <p:nvPr/>
        </p:nvSpPr>
        <p:spPr>
          <a:xfrm>
            <a:off x="214578" y="6457890"/>
            <a:ext cx="6906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НФСТ 2026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722C51A-5143-4D8E-B5F1-3ABD9019C20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1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D0C0C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клиенты доверяют нам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72BB5C-CE0D-4376-8684-0184ACAE3603}"/>
              </a:ext>
            </a:extLst>
          </p:cNvPr>
          <p:cNvSpPr txBox="1"/>
          <p:nvPr/>
        </p:nvSpPr>
        <p:spPr>
          <a:xfrm>
            <a:off x="10850395" y="6455742"/>
            <a:ext cx="1294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APPIUS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1" name="Text 9">
            <a:extLst>
              <a:ext uri="{FF2B5EF4-FFF2-40B4-BE49-F238E27FC236}">
                <a16:creationId xmlns:a16="http://schemas.microsoft.com/office/drawing/2014/main" id="{6A918FC6-83BB-4F55-947C-21E207F7260A}"/>
              </a:ext>
            </a:extLst>
          </p:cNvPr>
          <p:cNvSpPr/>
          <p:nvPr/>
        </p:nvSpPr>
        <p:spPr>
          <a:xfrm>
            <a:off x="6657370" y="5297056"/>
            <a:ext cx="2900611" cy="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760"/>
              </a:lnSpc>
              <a:buNone/>
            </a:pPr>
            <a:r>
              <a:rPr lang="en-US" sz="2400" dirty="0">
                <a:solidFill>
                  <a:srgbClr val="00182F">
                    <a:alpha val="100000"/>
                  </a:srgbClr>
                </a:solidFill>
                <a:latin typeface="Tahoma Regular" pitchFamily="34" charset="0"/>
                <a:ea typeface="Tahoma Regular" pitchFamily="34" charset="-122"/>
                <a:cs typeface="Tahoma Regular" pitchFamily="34" charset="-120"/>
                <a:hlinkClick r:id="rId7"/>
              </a:rPr>
              <a:t>www.appius-ds.ru</a:t>
            </a:r>
            <a:endParaRPr lang="en-US" sz="2400" dirty="0"/>
          </a:p>
        </p:txBody>
      </p:sp>
      <p:sp>
        <p:nvSpPr>
          <p:cNvPr id="62" name="Text 11">
            <a:extLst>
              <a:ext uri="{FF2B5EF4-FFF2-40B4-BE49-F238E27FC236}">
                <a16:creationId xmlns:a16="http://schemas.microsoft.com/office/drawing/2014/main" id="{1EBBB601-43CF-465A-912E-2006DA4C0D30}"/>
              </a:ext>
            </a:extLst>
          </p:cNvPr>
          <p:cNvSpPr/>
          <p:nvPr/>
        </p:nvSpPr>
        <p:spPr>
          <a:xfrm>
            <a:off x="2029445" y="5478091"/>
            <a:ext cx="3641654" cy="657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rgbClr val="00182F">
                    <a:alpha val="100000"/>
                  </a:srgbClr>
                </a:solidFill>
                <a:latin typeface="Tahoma Regular" pitchFamily="34" charset="0"/>
                <a:ea typeface="Tahoma Regular" pitchFamily="34" charset="-122"/>
                <a:cs typeface="Tahoma Regular" pitchFamily="34" charset="-120"/>
              </a:rPr>
              <a:t>г. Москва, ул. Митинская, 16</a:t>
            </a:r>
            <a:r>
              <a:rPr lang="ru-RU" sz="2000" dirty="0">
                <a:solidFill>
                  <a:srgbClr val="00182F">
                    <a:alpha val="100000"/>
                  </a:srgbClr>
                </a:solidFill>
                <a:latin typeface="Tahoma Regular" pitchFamily="34" charset="0"/>
                <a:ea typeface="Tahoma Regular" pitchFamily="34" charset="-122"/>
                <a:cs typeface="Tahoma Regular" pitchFamily="34" charset="-120"/>
              </a:rPr>
              <a:t>. </a:t>
            </a:r>
          </a:p>
          <a:p>
            <a:pPr marL="0" indent="0" algn="l">
              <a:buNone/>
            </a:pPr>
            <a:r>
              <a:rPr lang="en-US" sz="2000" dirty="0" err="1">
                <a:solidFill>
                  <a:srgbClr val="00182F">
                    <a:alpha val="100000"/>
                  </a:srgbClr>
                </a:solidFill>
                <a:latin typeface="Tahoma Regular" pitchFamily="34" charset="0"/>
                <a:ea typeface="Tahoma Regular" pitchFamily="34" charset="-122"/>
                <a:cs typeface="Tahoma Regular" pitchFamily="34" charset="-120"/>
              </a:rPr>
              <a:t>Бизнес-центр</a:t>
            </a:r>
            <a:r>
              <a:rPr lang="en-US" sz="2000" dirty="0">
                <a:solidFill>
                  <a:srgbClr val="00182F">
                    <a:alpha val="100000"/>
                  </a:srgbClr>
                </a:solidFill>
                <a:latin typeface="Tahoma Regular" pitchFamily="34" charset="0"/>
                <a:ea typeface="Tahoma Regular" pitchFamily="34" charset="-122"/>
                <a:cs typeface="Tahoma Regular" pitchFamily="34" charset="-120"/>
              </a:rPr>
              <a:t> «YES»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780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3CBB6A-6772-4136-ACAB-D6EEF4B5D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945" y="811369"/>
            <a:ext cx="4005055" cy="5642225"/>
          </a:xfrm>
          <a:prstGeom prst="rect">
            <a:avLst/>
          </a:prstGeom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613128F7-8B35-476A-9A02-064F594DA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000"/>
            <a:ext cx="12192000" cy="400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D0DA3-7572-47F7-9215-A9BF23458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D0C0C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Процедура управления технической документацией проекта</a:t>
            </a:r>
            <a:endParaRPr lang="ru-RU" sz="2400" dirty="0"/>
          </a:p>
        </p:txBody>
      </p:sp>
      <p:pic>
        <p:nvPicPr>
          <p:cNvPr id="15" name="Рисунок 14" descr="Изображение выглядит как черный, темно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0086D20-AF79-4484-B5CA-1087BBD87E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7" t="15107" r="26498" b="15757"/>
          <a:stretch/>
        </p:blipFill>
        <p:spPr>
          <a:xfrm>
            <a:off x="8524010" y="1027906"/>
            <a:ext cx="5247776" cy="8134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3B4E47-322B-4F31-8EE3-C664094B97C2}"/>
              </a:ext>
            </a:extLst>
          </p:cNvPr>
          <p:cNvSpPr txBox="1"/>
          <p:nvPr/>
        </p:nvSpPr>
        <p:spPr>
          <a:xfrm>
            <a:off x="214578" y="6457890"/>
            <a:ext cx="3018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НФСТ 2026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F228C-1C0F-4952-A7CB-D5C948AE5120}"/>
              </a:ext>
            </a:extLst>
          </p:cNvPr>
          <p:cNvSpPr txBox="1"/>
          <p:nvPr/>
        </p:nvSpPr>
        <p:spPr>
          <a:xfrm>
            <a:off x="10850395" y="6455742"/>
            <a:ext cx="1294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APPIUS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921132-86F7-4612-B423-CF2A03052647}"/>
              </a:ext>
            </a:extLst>
          </p:cNvPr>
          <p:cNvSpPr txBox="1"/>
          <p:nvPr/>
        </p:nvSpPr>
        <p:spPr>
          <a:xfrm>
            <a:off x="283127" y="1232316"/>
            <a:ext cx="790381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✓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нумерации (обозначений документов, имен файлов, номеров накладных и писем, номеров процессов журналов и прочих объектов);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✓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формирования структуры дерева проектов, набор свойств (атрибутов) для различных видов документации, главный реестр документации;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✓</a:t>
            </a:r>
            <a:r>
              <a:rPr lang="ru-RU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набор статусов документа и правила их смены;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✓</a:t>
            </a:r>
            <a:r>
              <a:rPr lang="ru-RU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присвоения номеров ревизий и внесения изменений;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✓</a:t>
            </a:r>
            <a:r>
              <a:rPr lang="ru-RU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передачи документации от Подрядчика, сопроводительная ведомость (накладная);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✓</a:t>
            </a:r>
            <a:r>
              <a:rPr lang="ru-RU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схема процесса рассмотрения (экспертизы) документации с применением матриц ответственности. Порядок импорта внешних замечаний. Формат листа замечаний и накладной на передачу результатов рассмотрения.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✓</a:t>
            </a:r>
            <a:r>
              <a:rPr lang="ru-RU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схема процесса согласования внутреннего документа;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✓</a:t>
            </a:r>
            <a:r>
              <a:rPr lang="ru-RU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междисциплинарные задания;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dirty="0">
                <a:solidFill>
                  <a:srgbClr val="00A3BF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✓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отчетность.</a:t>
            </a:r>
          </a:p>
        </p:txBody>
      </p:sp>
    </p:spTree>
    <p:extLst>
      <p:ext uri="{BB962C8B-B14F-4D97-AF65-F5344CB8AC3E}">
        <p14:creationId xmlns:p14="http://schemas.microsoft.com/office/powerpoint/2010/main" val="136444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613128F7-8B35-476A-9A02-064F594DA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000"/>
            <a:ext cx="12192000" cy="400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D0DA3-7572-47F7-9215-A9BF23458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нумерации технической документации Проекта</a:t>
            </a:r>
            <a:endParaRPr lang="ru-RU" sz="2400" dirty="0"/>
          </a:p>
        </p:txBody>
      </p:sp>
      <p:pic>
        <p:nvPicPr>
          <p:cNvPr id="15" name="Рисунок 14" descr="Изображение выглядит как черный, темно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0086D20-AF79-4484-B5CA-1087BBD87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7" t="15107" r="26498" b="15757"/>
          <a:stretch/>
        </p:blipFill>
        <p:spPr>
          <a:xfrm>
            <a:off x="8524010" y="1027906"/>
            <a:ext cx="5247776" cy="8134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3B4E47-322B-4F31-8EE3-C664094B97C2}"/>
              </a:ext>
            </a:extLst>
          </p:cNvPr>
          <p:cNvSpPr txBox="1"/>
          <p:nvPr/>
        </p:nvSpPr>
        <p:spPr>
          <a:xfrm>
            <a:off x="214578" y="6457890"/>
            <a:ext cx="3018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НФСТ 2026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F228C-1C0F-4952-A7CB-D5C948AE5120}"/>
              </a:ext>
            </a:extLst>
          </p:cNvPr>
          <p:cNvSpPr txBox="1"/>
          <p:nvPr/>
        </p:nvSpPr>
        <p:spPr>
          <a:xfrm>
            <a:off x="10850395" y="6455742"/>
            <a:ext cx="1294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APPIUS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C7F7C3A-C856-4B9A-B5A1-2104A3776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991" y="1249614"/>
            <a:ext cx="4776539" cy="3018546"/>
          </a:xfrm>
          <a:prstGeom prst="rect">
            <a:avLst/>
          </a:prstGeom>
        </p:spPr>
      </p:pic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87623FD6-CD62-4583-A547-42465AC86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652257"/>
              </p:ext>
            </p:extLst>
          </p:nvPr>
        </p:nvGraphicFramePr>
        <p:xfrm>
          <a:off x="483283" y="4949747"/>
          <a:ext cx="11488137" cy="128654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468292">
                  <a:extLst>
                    <a:ext uri="{9D8B030D-6E8A-4147-A177-3AD203B41FA5}">
                      <a16:colId xmlns:a16="http://schemas.microsoft.com/office/drawing/2014/main" val="3814681328"/>
                    </a:ext>
                  </a:extLst>
                </a:gridCol>
                <a:gridCol w="948036">
                  <a:extLst>
                    <a:ext uri="{9D8B030D-6E8A-4147-A177-3AD203B41FA5}">
                      <a16:colId xmlns:a16="http://schemas.microsoft.com/office/drawing/2014/main" val="3399779533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17137717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22866070"/>
                    </a:ext>
                  </a:extLst>
                </a:gridCol>
                <a:gridCol w="1118937">
                  <a:extLst>
                    <a:ext uri="{9D8B030D-6E8A-4147-A177-3AD203B41FA5}">
                      <a16:colId xmlns:a16="http://schemas.microsoft.com/office/drawing/2014/main" val="2164388566"/>
                    </a:ext>
                  </a:extLst>
                </a:gridCol>
                <a:gridCol w="1094873">
                  <a:extLst>
                    <a:ext uri="{9D8B030D-6E8A-4147-A177-3AD203B41FA5}">
                      <a16:colId xmlns:a16="http://schemas.microsoft.com/office/drawing/2014/main" val="651339361"/>
                    </a:ext>
                  </a:extLst>
                </a:gridCol>
                <a:gridCol w="1299411">
                  <a:extLst>
                    <a:ext uri="{9D8B030D-6E8A-4147-A177-3AD203B41FA5}">
                      <a16:colId xmlns:a16="http://schemas.microsoft.com/office/drawing/2014/main" val="1660924004"/>
                    </a:ext>
                  </a:extLst>
                </a:gridCol>
                <a:gridCol w="1022684">
                  <a:extLst>
                    <a:ext uri="{9D8B030D-6E8A-4147-A177-3AD203B41FA5}">
                      <a16:colId xmlns:a16="http://schemas.microsoft.com/office/drawing/2014/main" val="349750901"/>
                    </a:ext>
                  </a:extLst>
                </a:gridCol>
                <a:gridCol w="1070810">
                  <a:extLst>
                    <a:ext uri="{9D8B030D-6E8A-4147-A177-3AD203B41FA5}">
                      <a16:colId xmlns:a16="http://schemas.microsoft.com/office/drawing/2014/main" val="1673480168"/>
                    </a:ext>
                  </a:extLst>
                </a:gridCol>
                <a:gridCol w="926431">
                  <a:extLst>
                    <a:ext uri="{9D8B030D-6E8A-4147-A177-3AD203B41FA5}">
                      <a16:colId xmlns:a16="http://schemas.microsoft.com/office/drawing/2014/main" val="2832840082"/>
                    </a:ext>
                  </a:extLst>
                </a:gridCol>
              </a:tblGrid>
              <a:tr h="5982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Структура обозначения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Код проекта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Код вида документации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Код объекта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Код подобъекта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Код марки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Порядковый номер типа документа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Код типа документа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Изменение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Код языка</a:t>
                      </a:r>
                    </a:p>
                  </a:txBody>
                  <a:tcPr marL="51933" marR="51933" marT="0" marB="0" anchor="ctr"/>
                </a:tc>
                <a:extLst>
                  <a:ext uri="{0D108BD9-81ED-4DB2-BD59-A6C34878D82A}">
                    <a16:rowId xmlns:a16="http://schemas.microsoft.com/office/drawing/2014/main" val="3307574104"/>
                  </a:ext>
                </a:extLst>
              </a:tr>
              <a:tr h="314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Обозначение документа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ОДС111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РД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МН34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006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АСУЭ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001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ОД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01 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1933" marR="51933" marT="0" marB="0" anchor="ctr"/>
                </a:tc>
                <a:extLst>
                  <a:ext uri="{0D108BD9-81ED-4DB2-BD59-A6C34878D82A}">
                    <a16:rowId xmlns:a16="http://schemas.microsoft.com/office/drawing/2014/main" val="2708607697"/>
                  </a:ext>
                </a:extLst>
              </a:tr>
              <a:tr h="314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Имя файла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ОДС111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РД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МН34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006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АСУЭ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001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ОД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</a:t>
                      </a:r>
                    </a:p>
                  </a:txBody>
                  <a:tcPr marL="51933" marR="519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Р</a:t>
                      </a:r>
                    </a:p>
                  </a:txBody>
                  <a:tcPr marL="51933" marR="51933" marT="0" marB="0" anchor="ctr"/>
                </a:tc>
                <a:extLst>
                  <a:ext uri="{0D108BD9-81ED-4DB2-BD59-A6C34878D82A}">
                    <a16:rowId xmlns:a16="http://schemas.microsoft.com/office/drawing/2014/main" val="2624137961"/>
                  </a:ext>
                </a:extLst>
              </a:tr>
            </a:tbl>
          </a:graphicData>
        </a:graphic>
      </p:graphicFrame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1C44A1FD-8680-4B2F-84F0-9C6E9AF3E52F}"/>
              </a:ext>
            </a:extLst>
          </p:cNvPr>
          <p:cNvSpPr txBox="1">
            <a:spLocks/>
          </p:cNvSpPr>
          <p:nvPr/>
        </p:nvSpPr>
        <p:spPr>
          <a:xfrm>
            <a:off x="430136" y="4420806"/>
            <a:ext cx="11331728" cy="526793"/>
          </a:xfrm>
          <a:prstGeom prst="rect">
            <a:avLst/>
          </a:prstGeom>
        </p:spPr>
        <p:txBody>
          <a:bodyPr tIns="36000" bIns="3600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обозначения РД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ОДС111–РД–МН34-06-АСУЭ-001-ОД</a:t>
            </a:r>
          </a:p>
        </p:txBody>
      </p:sp>
    </p:spTree>
    <p:extLst>
      <p:ext uri="{BB962C8B-B14F-4D97-AF65-F5344CB8AC3E}">
        <p14:creationId xmlns:p14="http://schemas.microsoft.com/office/powerpoint/2010/main" val="36530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41091E5-349C-444E-A7CF-01EF6E0D0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73" y="1716066"/>
            <a:ext cx="6445826" cy="40658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рный, темно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0086D20-AF79-4484-B5CA-1087BBD87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3" t="17361" r="31247" b="17576"/>
          <a:stretch/>
        </p:blipFill>
        <p:spPr>
          <a:xfrm>
            <a:off x="9093947" y="2377389"/>
            <a:ext cx="4610910" cy="7655668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0D99F80-4239-4DC7-84B3-487679499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8" y="5339498"/>
            <a:ext cx="1102588" cy="1087059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681F35B-AF1E-4914-A71B-ED4BAF8CEF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0" y="5066692"/>
            <a:ext cx="606477" cy="59793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4139DA6B-540A-4116-829F-AEC9BDE189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42" y="1448898"/>
            <a:ext cx="382741" cy="377350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нимок экран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A6770723-79E1-4CBD-A32B-17AA921E9E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7" y="1426184"/>
            <a:ext cx="4556986" cy="4582914"/>
          </a:xfrm>
          <a:prstGeom prst="rect">
            <a:avLst/>
          </a:prstGeom>
        </p:spPr>
      </p:pic>
      <p:pic>
        <p:nvPicPr>
          <p:cNvPr id="12" name="Объект 8">
            <a:extLst>
              <a:ext uri="{FF2B5EF4-FFF2-40B4-BE49-F238E27FC236}">
                <a16:creationId xmlns:a16="http://schemas.microsoft.com/office/drawing/2014/main" id="{FB92AC0C-6AA3-4C07-9177-8AC89A4A72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000"/>
            <a:ext cx="12192000" cy="4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1982E6-DBA8-41FF-A8ED-FDFE8DEAC65D}"/>
              </a:ext>
            </a:extLst>
          </p:cNvPr>
          <p:cNvSpPr txBox="1"/>
          <p:nvPr/>
        </p:nvSpPr>
        <p:spPr>
          <a:xfrm>
            <a:off x="214578" y="6457890"/>
            <a:ext cx="6906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НФСТ 2026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0B67BB7D-75D4-4E68-BF50-43E96C06F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96" y="1426184"/>
            <a:ext cx="4468682" cy="4582914"/>
          </a:xfrm>
        </p:spPr>
        <p:txBody>
          <a:bodyPr/>
          <a:lstStyle/>
          <a:p>
            <a:r>
              <a:rPr lang="ru-RU" sz="1800" dirty="0"/>
              <a:t>Настройка структуры дерева проектов и их свойств;</a:t>
            </a:r>
          </a:p>
          <a:p>
            <a:r>
              <a:rPr lang="ru-RU" sz="1800" dirty="0"/>
              <a:t>Адаптация бизнес-процессов согласования / рассмотрения документации;</a:t>
            </a:r>
          </a:p>
          <a:p>
            <a:r>
              <a:rPr lang="ru-RU" sz="1800" dirty="0"/>
              <a:t>Адаптация печатных форм – листы замечаний, сопроводительная ведомость, реестр массовой загрузки;</a:t>
            </a:r>
          </a:p>
          <a:p>
            <a:r>
              <a:rPr lang="ru-RU" sz="1800" dirty="0"/>
              <a:t>Адаптация модуля «Импорт накладной и ответов на замечания»;</a:t>
            </a:r>
          </a:p>
          <a:p>
            <a:r>
              <a:rPr lang="ru-RU" sz="1800" dirty="0"/>
              <a:t>Интеграция с «1С: Документооборот»;</a:t>
            </a:r>
          </a:p>
          <a:p>
            <a:r>
              <a:rPr lang="ru-RU" sz="1800" dirty="0"/>
              <a:t>Адаптация системы отчетности.</a:t>
            </a:r>
          </a:p>
          <a:p>
            <a:endParaRPr lang="ru-RU" sz="18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722C51A-5143-4D8E-B5F1-3ABD9019C20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1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D0C0C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Практический опыт внедрения системы «APPIUS-PLM Технический документооборот» в ООО «ГЛ Инжиниринг»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FA953B-7DB0-4C61-8F04-4CB234BCCD1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2603"/>
          <a:stretch/>
        </p:blipFill>
        <p:spPr>
          <a:xfrm>
            <a:off x="4690142" y="1429555"/>
            <a:ext cx="7501858" cy="50633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F72BB5C-CE0D-4376-8684-0184ACAE3603}"/>
              </a:ext>
            </a:extLst>
          </p:cNvPr>
          <p:cNvSpPr txBox="1"/>
          <p:nvPr/>
        </p:nvSpPr>
        <p:spPr>
          <a:xfrm>
            <a:off x="10850395" y="6455742"/>
            <a:ext cx="1294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APPIUS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6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1C4984D-CF2B-45B9-9404-08B346BA5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28" y="1693812"/>
            <a:ext cx="6476920" cy="410432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FA953B-7DB0-4C61-8F04-4CB234BCC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03"/>
          <a:stretch/>
        </p:blipFill>
        <p:spPr>
          <a:xfrm>
            <a:off x="4690142" y="1429555"/>
            <a:ext cx="7501858" cy="50633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рный, темно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0086D20-AF79-4484-B5CA-1087BBD87E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3" t="17361" r="31247" b="17576"/>
          <a:stretch/>
        </p:blipFill>
        <p:spPr>
          <a:xfrm>
            <a:off x="9093947" y="2377389"/>
            <a:ext cx="4610910" cy="7655668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0D99F80-4239-4DC7-84B3-487679499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8" y="5339498"/>
            <a:ext cx="1102588" cy="1087059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681F35B-AF1E-4914-A71B-ED4BAF8CE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0" y="5066692"/>
            <a:ext cx="606477" cy="59793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4139DA6B-540A-4116-829F-AEC9BDE18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42" y="1448898"/>
            <a:ext cx="382741" cy="377350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нимок экран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A6770723-79E1-4CBD-A32B-17AA921E9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7" y="1426184"/>
            <a:ext cx="4556986" cy="4582914"/>
          </a:xfrm>
          <a:prstGeom prst="rect">
            <a:avLst/>
          </a:prstGeom>
        </p:spPr>
      </p:pic>
      <p:pic>
        <p:nvPicPr>
          <p:cNvPr id="12" name="Объект 8">
            <a:extLst>
              <a:ext uri="{FF2B5EF4-FFF2-40B4-BE49-F238E27FC236}">
                <a16:creationId xmlns:a16="http://schemas.microsoft.com/office/drawing/2014/main" id="{FB92AC0C-6AA3-4C07-9177-8AC89A4A72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000"/>
            <a:ext cx="12192000" cy="4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1982E6-DBA8-41FF-A8ED-FDFE8DEAC65D}"/>
              </a:ext>
            </a:extLst>
          </p:cNvPr>
          <p:cNvSpPr txBox="1"/>
          <p:nvPr/>
        </p:nvSpPr>
        <p:spPr>
          <a:xfrm>
            <a:off x="214578" y="6457890"/>
            <a:ext cx="6906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НФСТ 2026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0B67BB7D-75D4-4E68-BF50-43E96C06F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96" y="1426184"/>
            <a:ext cx="4468682" cy="4582914"/>
          </a:xfrm>
        </p:spPr>
        <p:txBody>
          <a:bodyPr/>
          <a:lstStyle/>
          <a:p>
            <a:r>
              <a:rPr lang="ru-RU" sz="1800" dirty="0"/>
              <a:t>Исключение дублирования нормативно-справочной информации, занесение данных в одну из систем;</a:t>
            </a:r>
          </a:p>
          <a:p>
            <a:r>
              <a:rPr lang="ru-RU" sz="1800" dirty="0"/>
              <a:t>Мониторинг жизненного цикла документации;</a:t>
            </a:r>
          </a:p>
          <a:p>
            <a:r>
              <a:rPr lang="ru-RU" sz="1800" dirty="0"/>
              <a:t>Оперативность получения информации;</a:t>
            </a:r>
          </a:p>
          <a:p>
            <a:endParaRPr lang="ru-RU" sz="18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722C51A-5143-4D8E-B5F1-3ABD9019C20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1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D0C0C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Интеграция с 1С:Документооборот и Oracle </a:t>
            </a:r>
            <a:r>
              <a:rPr lang="ru-RU" sz="2400" b="1" dirty="0" err="1">
                <a:solidFill>
                  <a:srgbClr val="0D0C0C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Primavera</a:t>
            </a:r>
            <a:r>
              <a:rPr lang="ru-RU" sz="2400" b="1" dirty="0">
                <a:solidFill>
                  <a:srgbClr val="0D0C0C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72BB5C-CE0D-4376-8684-0184ACAE3603}"/>
              </a:ext>
            </a:extLst>
          </p:cNvPr>
          <p:cNvSpPr txBox="1"/>
          <p:nvPr/>
        </p:nvSpPr>
        <p:spPr>
          <a:xfrm>
            <a:off x="10850395" y="6455742"/>
            <a:ext cx="1294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APPIUS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2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FE24949-9202-4C13-9620-83DA74A95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9"/>
          <a:stretch/>
        </p:blipFill>
        <p:spPr>
          <a:xfrm>
            <a:off x="5680683" y="1718402"/>
            <a:ext cx="6526409" cy="402250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FA953B-7DB0-4C61-8F04-4CB234BCC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03"/>
          <a:stretch/>
        </p:blipFill>
        <p:spPr>
          <a:xfrm>
            <a:off x="4690142" y="1429555"/>
            <a:ext cx="7501858" cy="50633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рный, темно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0086D20-AF79-4484-B5CA-1087BBD87E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3" t="17361" r="31247" b="17576"/>
          <a:stretch/>
        </p:blipFill>
        <p:spPr>
          <a:xfrm>
            <a:off x="9093947" y="2377389"/>
            <a:ext cx="4610910" cy="7655668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0D99F80-4239-4DC7-84B3-487679499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8" y="5339498"/>
            <a:ext cx="1102588" cy="1087059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681F35B-AF1E-4914-A71B-ED4BAF8CE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0" y="5066692"/>
            <a:ext cx="606477" cy="59793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4139DA6B-540A-4116-829F-AEC9BDE18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42" y="1448898"/>
            <a:ext cx="382741" cy="377350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нимок экран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A6770723-79E1-4CBD-A32B-17AA921E9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7" y="1426184"/>
            <a:ext cx="4556986" cy="4582914"/>
          </a:xfrm>
          <a:prstGeom prst="rect">
            <a:avLst/>
          </a:prstGeom>
        </p:spPr>
      </p:pic>
      <p:pic>
        <p:nvPicPr>
          <p:cNvPr id="12" name="Объект 8">
            <a:extLst>
              <a:ext uri="{FF2B5EF4-FFF2-40B4-BE49-F238E27FC236}">
                <a16:creationId xmlns:a16="http://schemas.microsoft.com/office/drawing/2014/main" id="{FB92AC0C-6AA3-4C07-9177-8AC89A4A72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000"/>
            <a:ext cx="12192000" cy="4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1982E6-DBA8-41FF-A8ED-FDFE8DEAC65D}"/>
              </a:ext>
            </a:extLst>
          </p:cNvPr>
          <p:cNvSpPr txBox="1"/>
          <p:nvPr/>
        </p:nvSpPr>
        <p:spPr>
          <a:xfrm>
            <a:off x="214578" y="6457890"/>
            <a:ext cx="6906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НФСТ 2026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0B67BB7D-75D4-4E68-BF50-43E96C06F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96" y="1426184"/>
            <a:ext cx="4468682" cy="4582914"/>
          </a:xfrm>
        </p:spPr>
        <p:txBody>
          <a:bodyPr/>
          <a:lstStyle/>
          <a:p>
            <a:r>
              <a:rPr lang="ru-RU" sz="1800" dirty="0"/>
              <a:t>Изменен интерфейс оформления замечаний;</a:t>
            </a:r>
          </a:p>
          <a:p>
            <a:r>
              <a:rPr lang="ru-RU" sz="1800" dirty="0"/>
              <a:t>Изменен принцип работы с замечаниями;</a:t>
            </a:r>
          </a:p>
          <a:p>
            <a:r>
              <a:rPr lang="ru-RU" sz="1800" dirty="0"/>
              <a:t>Оптимизирована работа с ответами на замечания;</a:t>
            </a:r>
          </a:p>
          <a:p>
            <a:r>
              <a:rPr lang="ru-RU" sz="1800" dirty="0"/>
              <a:t>Разработан гибкий механизм настройки параметров замечаний.</a:t>
            </a:r>
          </a:p>
          <a:p>
            <a:endParaRPr lang="ru-RU" sz="18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722C51A-5143-4D8E-B5F1-3ABD9019C20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1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D0C0C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Модификация бизнес-процесса «Рассмотрение документации»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72BB5C-CE0D-4376-8684-0184ACAE3603}"/>
              </a:ext>
            </a:extLst>
          </p:cNvPr>
          <p:cNvSpPr txBox="1"/>
          <p:nvPr/>
        </p:nvSpPr>
        <p:spPr>
          <a:xfrm>
            <a:off x="10850395" y="6455742"/>
            <a:ext cx="1294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APPIUS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7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D3B2671-8676-4FB2-BF0B-C3D731939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260" y="1703909"/>
            <a:ext cx="6447808" cy="40908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FA953B-7DB0-4C61-8F04-4CB234BCC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03"/>
          <a:stretch/>
        </p:blipFill>
        <p:spPr>
          <a:xfrm>
            <a:off x="4690142" y="1429555"/>
            <a:ext cx="7501858" cy="50633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рный, темно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0086D20-AF79-4484-B5CA-1087BBD87E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3" t="17361" r="31247" b="17576"/>
          <a:stretch/>
        </p:blipFill>
        <p:spPr>
          <a:xfrm>
            <a:off x="9093947" y="2377389"/>
            <a:ext cx="4610910" cy="7655668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0D99F80-4239-4DC7-84B3-487679499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8" y="5339498"/>
            <a:ext cx="1102588" cy="1087059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681F35B-AF1E-4914-A71B-ED4BAF8CE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0" y="5066692"/>
            <a:ext cx="606477" cy="59793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4139DA6B-540A-4116-829F-AEC9BDE18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42" y="1448898"/>
            <a:ext cx="382741" cy="377350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нимок экран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A6770723-79E1-4CBD-A32B-17AA921E9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7" y="1426184"/>
            <a:ext cx="4556986" cy="4582914"/>
          </a:xfrm>
          <a:prstGeom prst="rect">
            <a:avLst/>
          </a:prstGeom>
        </p:spPr>
      </p:pic>
      <p:pic>
        <p:nvPicPr>
          <p:cNvPr id="12" name="Объект 8">
            <a:extLst>
              <a:ext uri="{FF2B5EF4-FFF2-40B4-BE49-F238E27FC236}">
                <a16:creationId xmlns:a16="http://schemas.microsoft.com/office/drawing/2014/main" id="{FB92AC0C-6AA3-4C07-9177-8AC89A4A72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000"/>
            <a:ext cx="12192000" cy="4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1982E6-DBA8-41FF-A8ED-FDFE8DEAC65D}"/>
              </a:ext>
            </a:extLst>
          </p:cNvPr>
          <p:cNvSpPr txBox="1"/>
          <p:nvPr/>
        </p:nvSpPr>
        <p:spPr>
          <a:xfrm>
            <a:off x="214578" y="6457890"/>
            <a:ext cx="6906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НФСТ 2026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0B67BB7D-75D4-4E68-BF50-43E96C06F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96" y="1426184"/>
            <a:ext cx="4468682" cy="4582914"/>
          </a:xfrm>
        </p:spPr>
        <p:txBody>
          <a:bodyPr/>
          <a:lstStyle/>
          <a:p>
            <a:r>
              <a:rPr lang="ru-RU" sz="1800" dirty="0"/>
              <a:t>Классификация файлов путем автоматического определения типа по маске и расширению;</a:t>
            </a:r>
          </a:p>
          <a:p>
            <a:r>
              <a:rPr lang="ru-RU" sz="1800" dirty="0"/>
              <a:t>Упрощение поиска и выгрузки файлов;</a:t>
            </a:r>
          </a:p>
          <a:p>
            <a:r>
              <a:rPr lang="ru-RU" sz="1800" dirty="0"/>
              <a:t>Возможность автоматического переименования;</a:t>
            </a:r>
          </a:p>
          <a:p>
            <a:r>
              <a:rPr lang="ru-RU" sz="1800" dirty="0"/>
              <a:t>Возможность автоматического помещения в папку;</a:t>
            </a:r>
          </a:p>
          <a:p>
            <a:r>
              <a:rPr lang="ru-RU" sz="1800" dirty="0"/>
              <a:t>Использование контекста применения (</a:t>
            </a:r>
            <a:r>
              <a:rPr lang="ru-RU" sz="1800" dirty="0" err="1"/>
              <a:t>мультипроектность</a:t>
            </a:r>
            <a:r>
              <a:rPr lang="ru-RU" sz="1800" dirty="0"/>
              <a:t>).</a:t>
            </a:r>
          </a:p>
          <a:p>
            <a:endParaRPr lang="ru-RU" sz="18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722C51A-5143-4D8E-B5F1-3ABD9019C20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1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D0C0C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типами файлов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72BB5C-CE0D-4376-8684-0184ACAE3603}"/>
              </a:ext>
            </a:extLst>
          </p:cNvPr>
          <p:cNvSpPr txBox="1"/>
          <p:nvPr/>
        </p:nvSpPr>
        <p:spPr>
          <a:xfrm>
            <a:off x="10850395" y="6455742"/>
            <a:ext cx="1294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APPIUS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9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D3B2671-8676-4FB2-BF0B-C3D731939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260" y="1703909"/>
            <a:ext cx="6447808" cy="40908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FA953B-7DB0-4C61-8F04-4CB234BCC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03"/>
          <a:stretch/>
        </p:blipFill>
        <p:spPr>
          <a:xfrm>
            <a:off x="4690142" y="1429555"/>
            <a:ext cx="7501858" cy="50633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рный, темно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0086D20-AF79-4484-B5CA-1087BBD87E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3" t="17361" r="31247" b="17576"/>
          <a:stretch/>
        </p:blipFill>
        <p:spPr>
          <a:xfrm>
            <a:off x="9093947" y="2377389"/>
            <a:ext cx="4610910" cy="7655668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0D99F80-4239-4DC7-84B3-487679499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8" y="5339498"/>
            <a:ext cx="1102588" cy="1087059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681F35B-AF1E-4914-A71B-ED4BAF8CE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0" y="5066692"/>
            <a:ext cx="606477" cy="59793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4139DA6B-540A-4116-829F-AEC9BDE18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42" y="1448898"/>
            <a:ext cx="382741" cy="377350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нимок экран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A6770723-79E1-4CBD-A32B-17AA921E9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7" y="1426184"/>
            <a:ext cx="4556986" cy="4582914"/>
          </a:xfrm>
          <a:prstGeom prst="rect">
            <a:avLst/>
          </a:prstGeom>
        </p:spPr>
      </p:pic>
      <p:pic>
        <p:nvPicPr>
          <p:cNvPr id="12" name="Объект 8">
            <a:extLst>
              <a:ext uri="{FF2B5EF4-FFF2-40B4-BE49-F238E27FC236}">
                <a16:creationId xmlns:a16="http://schemas.microsoft.com/office/drawing/2014/main" id="{FB92AC0C-6AA3-4C07-9177-8AC89A4A72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000"/>
            <a:ext cx="12192000" cy="4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1982E6-DBA8-41FF-A8ED-FDFE8DEAC65D}"/>
              </a:ext>
            </a:extLst>
          </p:cNvPr>
          <p:cNvSpPr txBox="1"/>
          <p:nvPr/>
        </p:nvSpPr>
        <p:spPr>
          <a:xfrm>
            <a:off x="214578" y="6457890"/>
            <a:ext cx="6906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НФСТ 2026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0B67BB7D-75D4-4E68-BF50-43E96C06F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96" y="1426184"/>
            <a:ext cx="4468682" cy="4582914"/>
          </a:xfrm>
        </p:spPr>
        <p:txBody>
          <a:bodyPr/>
          <a:lstStyle/>
          <a:p>
            <a:r>
              <a:rPr lang="ru-RU" sz="1800" dirty="0"/>
              <a:t>Классификация файлов путем автоматического определения типа по маске и расширению;</a:t>
            </a:r>
          </a:p>
          <a:p>
            <a:r>
              <a:rPr lang="ru-RU" sz="1800" dirty="0"/>
              <a:t>Упрощение поиска и выгрузки файлов;</a:t>
            </a:r>
          </a:p>
          <a:p>
            <a:r>
              <a:rPr lang="ru-RU" sz="1800" dirty="0"/>
              <a:t>Возможность автоматического переименования;</a:t>
            </a:r>
          </a:p>
          <a:p>
            <a:r>
              <a:rPr lang="ru-RU" sz="1800" dirty="0"/>
              <a:t>Возможность автоматического помещения в папку;</a:t>
            </a:r>
          </a:p>
          <a:p>
            <a:r>
              <a:rPr lang="ru-RU" sz="1800" dirty="0"/>
              <a:t>Использование контекста применения (</a:t>
            </a:r>
            <a:r>
              <a:rPr lang="ru-RU" sz="1800" dirty="0" err="1"/>
              <a:t>мультипроектность</a:t>
            </a:r>
            <a:r>
              <a:rPr lang="ru-RU" sz="1800" dirty="0"/>
              <a:t>).</a:t>
            </a:r>
          </a:p>
          <a:p>
            <a:endParaRPr lang="ru-RU" sz="18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722C51A-5143-4D8E-B5F1-3ABD9019C20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1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D0C0C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типами файлов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72BB5C-CE0D-4376-8684-0184ACAE3603}"/>
              </a:ext>
            </a:extLst>
          </p:cNvPr>
          <p:cNvSpPr txBox="1"/>
          <p:nvPr/>
        </p:nvSpPr>
        <p:spPr>
          <a:xfrm>
            <a:off x="10850395" y="6455742"/>
            <a:ext cx="1294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APPIUS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12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01709A-5E04-45E6-8230-8B873C556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094" y="1697974"/>
            <a:ext cx="6448933" cy="408613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FA953B-7DB0-4C61-8F04-4CB234BCC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03"/>
          <a:stretch/>
        </p:blipFill>
        <p:spPr>
          <a:xfrm>
            <a:off x="4690142" y="1429555"/>
            <a:ext cx="7501858" cy="50633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рный, темно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0086D20-AF79-4484-B5CA-1087BBD87E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3" t="17361" r="31247" b="17576"/>
          <a:stretch/>
        </p:blipFill>
        <p:spPr>
          <a:xfrm>
            <a:off x="9093947" y="2377389"/>
            <a:ext cx="4610910" cy="7655668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0D99F80-4239-4DC7-84B3-487679499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8" y="5339498"/>
            <a:ext cx="1102588" cy="1087059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681F35B-AF1E-4914-A71B-ED4BAF8CEF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0" y="5066692"/>
            <a:ext cx="606477" cy="59793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4139DA6B-540A-4116-829F-AEC9BDE18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42" y="1448898"/>
            <a:ext cx="382741" cy="377350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нимок экран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A6770723-79E1-4CBD-A32B-17AA921E9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7" y="1426184"/>
            <a:ext cx="4556986" cy="4582914"/>
          </a:xfrm>
          <a:prstGeom prst="rect">
            <a:avLst/>
          </a:prstGeom>
        </p:spPr>
      </p:pic>
      <p:pic>
        <p:nvPicPr>
          <p:cNvPr id="12" name="Объект 8">
            <a:extLst>
              <a:ext uri="{FF2B5EF4-FFF2-40B4-BE49-F238E27FC236}">
                <a16:creationId xmlns:a16="http://schemas.microsoft.com/office/drawing/2014/main" id="{FB92AC0C-6AA3-4C07-9177-8AC89A4A72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000"/>
            <a:ext cx="12192000" cy="4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1982E6-DBA8-41FF-A8ED-FDFE8DEAC65D}"/>
              </a:ext>
            </a:extLst>
          </p:cNvPr>
          <p:cNvSpPr txBox="1"/>
          <p:nvPr/>
        </p:nvSpPr>
        <p:spPr>
          <a:xfrm>
            <a:off x="214578" y="6457890"/>
            <a:ext cx="6906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НФСТ 2026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0B67BB7D-75D4-4E68-BF50-43E96C06F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96" y="1426184"/>
            <a:ext cx="4468682" cy="4582914"/>
          </a:xfrm>
        </p:spPr>
        <p:txBody>
          <a:bodyPr/>
          <a:lstStyle/>
          <a:p>
            <a:r>
              <a:rPr lang="ru-RU" sz="1800" dirty="0"/>
              <a:t>Разработаны комплексные бизнес-процессы;</a:t>
            </a:r>
          </a:p>
          <a:p>
            <a:r>
              <a:rPr lang="ru-RU" sz="1800" dirty="0"/>
              <a:t>Настроены печатные формы;</a:t>
            </a:r>
          </a:p>
          <a:p>
            <a:r>
              <a:rPr lang="ru-RU" sz="1800" dirty="0"/>
              <a:t>Настроено создание элемента дерева проектов со связью с документацией;</a:t>
            </a:r>
          </a:p>
          <a:p>
            <a:r>
              <a:rPr lang="ru-RU" sz="1800" dirty="0"/>
              <a:t>Разработана система отчетности;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722C51A-5143-4D8E-B5F1-3ABD9019C20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51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D0C0C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Запросы на внесение изменений / Технические запросы (</a:t>
            </a:r>
            <a:r>
              <a:rPr lang="en-US" sz="2400" b="1" dirty="0">
                <a:solidFill>
                  <a:srgbClr val="0D0C0C">
                    <a:alpha val="10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TQ)</a:t>
            </a:r>
            <a:endParaRPr lang="ru-RU" sz="2400" b="1" dirty="0">
              <a:solidFill>
                <a:srgbClr val="0D0C0C">
                  <a:alpha val="10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72BB5C-CE0D-4376-8684-0184ACAE3603}"/>
              </a:ext>
            </a:extLst>
          </p:cNvPr>
          <p:cNvSpPr txBox="1"/>
          <p:nvPr/>
        </p:nvSpPr>
        <p:spPr>
          <a:xfrm>
            <a:off x="10850395" y="6455742"/>
            <a:ext cx="1294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/>
                <a:latin typeface="Montserrat Black" panose="00000A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APPIUS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00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672</Words>
  <Application>Microsoft Office PowerPoint</Application>
  <PresentationFormat>Широкоэкранный</PresentationFormat>
  <Paragraphs>173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Montserrat Black</vt:lpstr>
      <vt:lpstr>Tahoma</vt:lpstr>
      <vt:lpstr>Tahoma Regular</vt:lpstr>
      <vt:lpstr>Тема Office</vt:lpstr>
      <vt:lpstr>Эффективная цифровая трансформация строительного проекта: реализация на практике</vt:lpstr>
      <vt:lpstr>Процедура управления технической документацией проекта</vt:lpstr>
      <vt:lpstr>Правила нумерации технической документации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Эффекты внедрения системы APPIUS-PLM ТДО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 Котельва</dc:creator>
  <cp:lastModifiedBy>Тимошин Станислав Александрович</cp:lastModifiedBy>
  <cp:revision>38</cp:revision>
  <dcterms:created xsi:type="dcterms:W3CDTF">2023-09-07T08:00:54Z</dcterms:created>
  <dcterms:modified xsi:type="dcterms:W3CDTF">2026-05-20T07:54:55Z</dcterms:modified>
</cp:coreProperties>
</file>